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7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12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10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417403-38E1-4C88-8D73-474380D2CEB4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BB2B9844-40C5-4469-84A7-AAAD7E408B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E3F24-64C0-46B4-BA68-ADF9A223BA17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FDC64-D7B9-4AB3-989F-0CA5C8140A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3A0812-1BBB-42D5-9A60-E872D7C36CC2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91176-47F0-4F0C-9111-26353CCBE74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2057DE-6B6B-48FC-82C6-5FF3A013FF1E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582B2B-4C85-42D9-B9BB-7AF6D77D81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5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6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7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оугольник 8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D688B-1CA5-4765-8C8C-7F97321BB8E3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6000FA-40C0-4906-BDBC-709B7F5AB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C7CF7-B18E-4914-AF58-4212D7BF0FB0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FE6699-B1C3-468E-BE44-1DD882736C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B2BEB2-1264-4972-AC30-4F7F8FA68DFB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C8AD4E-6374-4B0D-BB6C-DA87530ABD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9929B-BAEA-4D14-AEAA-2C8E0F1B553D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293332-AC82-4D0F-8324-B15DF69022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CFAC6-8D00-46F2-9717-DCE6733971BC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8E3DB-3FCB-4CD4-A982-8FA2D6C1B9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6" name="Скругленный прямоугольник 8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DE1EB-6A28-453E-80E9-73647D3177D4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EE3A4-7D1D-4C8E-BC42-96D73F576F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10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1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2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FEC68-4E3A-4B0F-97C8-A47D2ACABBD4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0E4FE5-EE23-4E9E-8937-ACF5D9D4DA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EA6012-8320-4454-9889-C6C0B8B2704C}" type="datetimeFigureOut">
              <a:rPr lang="ru-RU"/>
              <a:pPr>
                <a:defRPr/>
              </a:pPr>
              <a:t>03.06.2015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13676AAD-A1F6-48B2-9F3A-26C540E554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74" r:id="rId8"/>
    <p:sldLayoutId id="2147483675" r:id="rId9"/>
    <p:sldLayoutId id="2147483666" r:id="rId10"/>
    <p:sldLayoutId id="214748366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eaLnBrk="0" fontAlgn="base" hangingPunct="0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3200400"/>
            <a:ext cx="6767512" cy="1600200"/>
          </a:xfrm>
        </p:spPr>
        <p:txBody>
          <a:bodyPr/>
          <a:lstStyle/>
          <a:p>
            <a:pPr eaLnBrk="1" hangingPunct="1"/>
            <a:r>
              <a:rPr lang="ru-RU" sz="4400" smtClean="0">
                <a:solidFill>
                  <a:srgbClr val="C00000"/>
                </a:solidFill>
              </a:rPr>
              <a:t>Тема урока: Что значит быть патриотом</a:t>
            </a:r>
          </a:p>
        </p:txBody>
      </p:sp>
      <p:sp>
        <p:nvSpPr>
          <p:cNvPr id="13314" name="Заголовок 1"/>
          <p:cNvSpPr>
            <a:spLocks noGrp="1"/>
          </p:cNvSpPr>
          <p:nvPr>
            <p:ph type="ctrTitle"/>
          </p:nvPr>
        </p:nvSpPr>
        <p:spPr>
          <a:xfrm>
            <a:off x="457200" y="1506538"/>
            <a:ext cx="8229600" cy="1470025"/>
          </a:xfrm>
        </p:spPr>
        <p:txBody>
          <a:bodyPr/>
          <a:lstStyle/>
          <a:p>
            <a:pPr eaLnBrk="1" hangingPunct="1"/>
            <a:r>
              <a:rPr lang="ru-RU" sz="3200" smtClean="0"/>
              <a:t>Обществознание 6 класс</a:t>
            </a:r>
          </a:p>
        </p:txBody>
      </p:sp>
      <p:sp>
        <p:nvSpPr>
          <p:cNvPr id="13315" name="TextBox 3"/>
          <p:cNvSpPr txBox="1">
            <a:spLocks noChangeArrowheads="1"/>
          </p:cNvSpPr>
          <p:nvPr/>
        </p:nvSpPr>
        <p:spPr bwMode="auto">
          <a:xfrm>
            <a:off x="1643063" y="285750"/>
            <a:ext cx="6286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МБОУ «Верхнеуслонская гимназия</a:t>
            </a:r>
            <a:r>
              <a:rPr lang="ru-RU" b="1">
                <a:latin typeface="Cambria" pitchFamily="18" charset="0"/>
              </a:rPr>
              <a:t>»</a:t>
            </a: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4714875" y="5786438"/>
            <a:ext cx="44291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/>
              <a:t>Соловьеёва Е.Б.</a:t>
            </a:r>
          </a:p>
          <a:p>
            <a:r>
              <a:rPr lang="ru-RU" b="1">
                <a:latin typeface="Cambria" pitchFamily="18" charset="0"/>
              </a:rPr>
              <a:t>учитель истории и обществознания</a:t>
            </a:r>
          </a:p>
        </p:txBody>
      </p:sp>
      <p:sp>
        <p:nvSpPr>
          <p:cNvPr id="13317" name="TextBox 5"/>
          <p:cNvSpPr txBox="1">
            <a:spLocks noChangeArrowheads="1"/>
          </p:cNvSpPr>
          <p:nvPr/>
        </p:nvSpPr>
        <p:spPr bwMode="auto">
          <a:xfrm>
            <a:off x="3571875" y="6488113"/>
            <a:ext cx="114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Cambria" pitchFamily="18" charset="0"/>
              </a:rPr>
              <a:t>201</a:t>
            </a:r>
            <a:r>
              <a:rPr lang="ru-RU"/>
              <a:t>5</a:t>
            </a:r>
            <a:r>
              <a:rPr lang="ru-RU">
                <a:latin typeface="Cambria" pitchFamily="18" charset="0"/>
              </a:rPr>
              <a:t>г.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1"/>
          <p:cNvSpPr txBox="1">
            <a:spLocks noChangeArrowheads="1"/>
          </p:cNvSpPr>
          <p:nvPr/>
        </p:nvSpPr>
        <p:spPr bwMode="auto">
          <a:xfrm>
            <a:off x="2143125" y="500063"/>
            <a:ext cx="4572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mbria" pitchFamily="18" charset="0"/>
              </a:rPr>
              <a:t>Домашнее задание</a:t>
            </a:r>
          </a:p>
        </p:txBody>
      </p:sp>
      <p:sp>
        <p:nvSpPr>
          <p:cNvPr id="22530" name="TextBox 2"/>
          <p:cNvSpPr txBox="1">
            <a:spLocks noChangeArrowheads="1"/>
          </p:cNvSpPr>
          <p:nvPr/>
        </p:nvSpPr>
        <p:spPr bwMode="auto">
          <a:xfrm>
            <a:off x="642938" y="1571625"/>
            <a:ext cx="7786687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ru-RU" sz="2400">
                <a:latin typeface="Cambria" pitchFamily="18" charset="0"/>
              </a:rPr>
              <a:t>П. 15 стр.156-160.</a:t>
            </a:r>
          </a:p>
          <a:p>
            <a:pPr marL="457200" indent="-457200">
              <a:buFontTx/>
              <a:buAutoNum type="arabicPeriod"/>
            </a:pPr>
            <a:r>
              <a:rPr lang="ru-RU" sz="2400">
                <a:latin typeface="Cambria" pitchFamily="18" charset="0"/>
              </a:rPr>
              <a:t>В контурной карте найти и раскрасить в границах субъекты РФ ( на выбор – область, край, республику, округ) и написать названия столиц.</a:t>
            </a:r>
          </a:p>
        </p:txBody>
      </p:sp>
      <p:pic>
        <p:nvPicPr>
          <p:cNvPr id="22531" name="Picture 2" descr="C:\Documents and Settings\User\Мои документы\Мои рисунки\calend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072063"/>
            <a:ext cx="19446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857250" y="928688"/>
            <a:ext cx="7429500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4000">
                <a:latin typeface="Cambria" pitchFamily="18" charset="0"/>
              </a:rPr>
              <a:t>Что такое Родина?</a:t>
            </a:r>
          </a:p>
          <a:p>
            <a:pPr>
              <a:buFont typeface="Arial" charset="0"/>
              <a:buChar char="•"/>
            </a:pPr>
            <a:r>
              <a:rPr lang="ru-RU" sz="4000">
                <a:latin typeface="Cambria" pitchFamily="18" charset="0"/>
              </a:rPr>
              <a:t>Что значит любить Родину?</a:t>
            </a:r>
          </a:p>
          <a:p>
            <a:pPr>
              <a:buFont typeface="Arial" charset="0"/>
              <a:buChar char="•"/>
            </a:pPr>
            <a:r>
              <a:rPr lang="ru-RU" sz="4000">
                <a:latin typeface="Cambria" pitchFamily="18" charset="0"/>
              </a:rPr>
              <a:t>За что человек любит свою Родину?</a:t>
            </a:r>
          </a:p>
          <a:p>
            <a:pPr>
              <a:buFont typeface="Arial" charset="0"/>
              <a:buChar char="•"/>
            </a:pPr>
            <a:r>
              <a:rPr lang="ru-RU" sz="4000">
                <a:latin typeface="Cambria" pitchFamily="18" charset="0"/>
              </a:rPr>
              <a:t>Как называется наша Родина?</a:t>
            </a:r>
          </a:p>
        </p:txBody>
      </p:sp>
      <p:pic>
        <p:nvPicPr>
          <p:cNvPr id="3" name="Picture 5" descr="ag00317_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3817938"/>
            <a:ext cx="214312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28625" y="857250"/>
            <a:ext cx="7858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1 ряд .</a:t>
            </a:r>
          </a:p>
          <a:p>
            <a:r>
              <a:rPr lang="ru-RU" sz="2000">
                <a:latin typeface="Cambria" pitchFamily="18" charset="0"/>
              </a:rPr>
              <a:t>В параграфе учебника найдите значение слова «ФЕДЕРАЦИЯ».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28625" y="1785938"/>
            <a:ext cx="82867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Ответ:</a:t>
            </a:r>
          </a:p>
          <a:p>
            <a:r>
              <a:rPr lang="ru-RU" sz="2000">
                <a:latin typeface="Cambria" pitchFamily="18" charset="0"/>
              </a:rPr>
              <a:t>Слово «федерация» происходит от латинского и означает «союз, объединение».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625" y="3000375"/>
            <a:ext cx="8501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2 ряд.</a:t>
            </a:r>
          </a:p>
          <a:p>
            <a:r>
              <a:rPr lang="ru-RU" sz="2000">
                <a:latin typeface="Cambria" pitchFamily="18" charset="0"/>
              </a:rPr>
              <a:t>В словаре учебника найдите термин «ФЕДЕРАЦИЯ».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57188" y="4071938"/>
            <a:ext cx="8501062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Ответ:</a:t>
            </a:r>
          </a:p>
          <a:p>
            <a:r>
              <a:rPr lang="ru-RU" sz="2000">
                <a:latin typeface="Cambria" pitchFamily="18" charset="0"/>
              </a:rPr>
              <a:t>Союзное государство, составными частями которого являются относительно самостоятельные государственные образования (штаты, земли, а в России – области, национальные республики)</a:t>
            </a:r>
          </a:p>
        </p:txBody>
      </p:sp>
      <p:sp>
        <p:nvSpPr>
          <p:cNvPr id="15365" name="TextBox 5"/>
          <p:cNvSpPr txBox="1">
            <a:spLocks noChangeArrowheads="1"/>
          </p:cNvSpPr>
          <p:nvPr/>
        </p:nvSpPr>
        <p:spPr bwMode="auto">
          <a:xfrm>
            <a:off x="1928813" y="357188"/>
            <a:ext cx="43576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mbria" pitchFamily="18" charset="0"/>
              </a:rPr>
              <a:t>Задания</a:t>
            </a:r>
          </a:p>
        </p:txBody>
      </p:sp>
      <p:pic>
        <p:nvPicPr>
          <p:cNvPr id="15366" name="Picture 2" descr="C:\Documents and Settings\User\Мои документы\Мои рисунки\calend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072063"/>
            <a:ext cx="19446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Мои документы\Мои рисунки\x_59f7bec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500063"/>
            <a:ext cx="5143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00063" y="4500563"/>
            <a:ext cx="814387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  <a:latin typeface="Cambria" pitchFamily="18" charset="0"/>
              </a:rPr>
              <a:t>Глава 1. Статья 1. п.2 </a:t>
            </a:r>
            <a:r>
              <a:rPr lang="ru-RU" sz="2000">
                <a:latin typeface="Cambria" pitchFamily="18" charset="0"/>
              </a:rPr>
              <a:t>– Наименования </a:t>
            </a:r>
            <a:r>
              <a:rPr lang="ru-RU" sz="2000" i="1" u="sng">
                <a:latin typeface="Cambria" pitchFamily="18" charset="0"/>
              </a:rPr>
              <a:t>Российская Федерация </a:t>
            </a:r>
            <a:r>
              <a:rPr lang="ru-RU" sz="2000">
                <a:latin typeface="Cambria" pitchFamily="18" charset="0"/>
              </a:rPr>
              <a:t>и </a:t>
            </a:r>
            <a:r>
              <a:rPr lang="ru-RU" sz="2000" i="1" u="sng">
                <a:latin typeface="Cambria" pitchFamily="18" charset="0"/>
              </a:rPr>
              <a:t>Россия</a:t>
            </a:r>
            <a:r>
              <a:rPr lang="ru-RU" sz="2000">
                <a:latin typeface="Cambria" pitchFamily="18" charset="0"/>
              </a:rPr>
              <a:t> </a:t>
            </a:r>
            <a:r>
              <a:rPr lang="ru-RU" sz="2000" u="sng">
                <a:latin typeface="Cambria" pitchFamily="18" charset="0"/>
              </a:rPr>
              <a:t>равнозначны</a:t>
            </a:r>
            <a:r>
              <a:rPr lang="ru-RU" sz="2000">
                <a:latin typeface="Cambria" pitchFamily="18" charset="0"/>
              </a:rPr>
              <a:t> 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1500" y="5429250"/>
            <a:ext cx="80724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  <a:latin typeface="Cambria" pitchFamily="18" charset="0"/>
              </a:rPr>
              <a:t>Глава 1. Статья 3. п.1 </a:t>
            </a:r>
            <a:r>
              <a:rPr lang="ru-RU" sz="2000">
                <a:latin typeface="Cambria" pitchFamily="18" charset="0"/>
              </a:rPr>
              <a:t>– Носителем суверенитета и единственным источником власти в Российской Федерации является ее </a:t>
            </a:r>
            <a:r>
              <a:rPr lang="ru-RU" sz="2000" i="1" u="sng">
                <a:latin typeface="Cambria" pitchFamily="18" charset="0"/>
              </a:rPr>
              <a:t>многонациональный народ</a:t>
            </a:r>
            <a:r>
              <a:rPr lang="ru-RU" sz="2000">
                <a:latin typeface="Cambria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Documents and Settings\User\Мои документы\Мои рисунки\administrative_map_of_russia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" y="642938"/>
            <a:ext cx="8786813" cy="600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1714500" y="142875"/>
            <a:ext cx="6143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mbria" pitchFamily="18" charset="0"/>
              </a:rPr>
              <a:t>Карта Российской Федерации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User\Мои документы\Мои рисунки\calend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072063"/>
            <a:ext cx="19446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2857500" y="357188"/>
            <a:ext cx="35718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mbria" pitchFamily="18" charset="0"/>
              </a:rPr>
              <a:t>Задания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63" y="1000125"/>
            <a:ext cx="76438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1.Что означает слово «Субъект»?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1500" y="1643063"/>
            <a:ext cx="7929563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Ответ: Слово «субъект» означает «участник». Словосочетание «субъект Российской Федерации» означает «равный член, полноправный участник».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42938" y="2857500"/>
            <a:ext cx="7786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2.Какими правами обладает каждый «субъект РФ»?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714375" y="3429000"/>
            <a:ext cx="6072188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Ответ: </a:t>
            </a:r>
          </a:p>
          <a:p>
            <a:r>
              <a:rPr lang="ru-RU" sz="2000">
                <a:latin typeface="Cambria" pitchFamily="18" charset="0"/>
              </a:rPr>
              <a:t>У каждого субъекта </a:t>
            </a:r>
            <a:r>
              <a:rPr lang="ru-RU" sz="2000" b="1" i="1" u="sng">
                <a:latin typeface="Cambria" pitchFamily="18" charset="0"/>
              </a:rPr>
              <a:t>равные права. </a:t>
            </a:r>
            <a:r>
              <a:rPr lang="ru-RU" sz="2000">
                <a:latin typeface="Cambria" pitchFamily="18" charset="0"/>
              </a:rPr>
              <a:t>Есть:</a:t>
            </a:r>
          </a:p>
          <a:p>
            <a:r>
              <a:rPr lang="ru-RU" sz="2000">
                <a:latin typeface="Cambria" pitchFamily="18" charset="0"/>
              </a:rPr>
              <a:t>- своя территория;</a:t>
            </a:r>
          </a:p>
          <a:p>
            <a:pPr>
              <a:buFontTx/>
              <a:buChar char="-"/>
            </a:pPr>
            <a:r>
              <a:rPr lang="ru-RU" sz="2000">
                <a:latin typeface="Cambria" pitchFamily="18" charset="0"/>
              </a:rPr>
              <a:t> свои органы власти и управления;</a:t>
            </a:r>
          </a:p>
          <a:p>
            <a:pPr>
              <a:buFontTx/>
              <a:buChar char="-"/>
            </a:pPr>
            <a:r>
              <a:rPr lang="ru-RU" sz="2000">
                <a:latin typeface="Cambria" pitchFamily="18" charset="0"/>
              </a:rPr>
              <a:t> свой герб; </a:t>
            </a:r>
          </a:p>
          <a:p>
            <a:pPr>
              <a:buFontTx/>
              <a:buChar char="-"/>
            </a:pPr>
            <a:r>
              <a:rPr lang="ru-RU" sz="2000">
                <a:latin typeface="Cambria" pitchFamily="18" charset="0"/>
              </a:rPr>
              <a:t> свой высший закон (Конституция или Устав);</a:t>
            </a:r>
          </a:p>
          <a:p>
            <a:pPr>
              <a:buFontTx/>
              <a:buChar char="-"/>
            </a:pPr>
            <a:r>
              <a:rPr lang="ru-RU" sz="2000">
                <a:latin typeface="Cambria" pitchFamily="18" charset="0"/>
              </a:rPr>
              <a:t>люди разных национальностей.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User\Мои документы\Мои рисунки\x_59f7bec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38" y="500063"/>
            <a:ext cx="51435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85750" y="4357688"/>
            <a:ext cx="8643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  <a:latin typeface="Cambria" pitchFamily="18" charset="0"/>
              </a:rPr>
              <a:t>Глава 1. Статья 5. п.1</a:t>
            </a:r>
            <a:r>
              <a:rPr lang="ru-RU" sz="2000">
                <a:latin typeface="Cambria" pitchFamily="18" charset="0"/>
              </a:rPr>
              <a:t>. – Российская Федерация состоит из </a:t>
            </a:r>
            <a:r>
              <a:rPr lang="ru-RU" sz="2000" i="1" u="sng">
                <a:latin typeface="Cambria" pitchFamily="18" charset="0"/>
              </a:rPr>
              <a:t>республик</a:t>
            </a:r>
            <a:r>
              <a:rPr lang="ru-RU" sz="2000">
                <a:latin typeface="Cambria" pitchFamily="18" charset="0"/>
              </a:rPr>
              <a:t>, </a:t>
            </a:r>
            <a:r>
              <a:rPr lang="ru-RU" sz="2000" i="1" u="sng">
                <a:latin typeface="Cambria" pitchFamily="18" charset="0"/>
              </a:rPr>
              <a:t>краев, областей, городов федерального значения, автономной области, автономных округов </a:t>
            </a:r>
            <a:r>
              <a:rPr lang="ru-RU" sz="2000">
                <a:latin typeface="Cambria" pitchFamily="18" charset="0"/>
              </a:rPr>
              <a:t>– равноправных субъектов Российской Федерации.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428625" y="5429250"/>
            <a:ext cx="835818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solidFill>
                  <a:srgbClr val="C00000"/>
                </a:solidFill>
                <a:latin typeface="Cambria" pitchFamily="18" charset="0"/>
              </a:rPr>
              <a:t>Глава 1. Статья 5. п.2. </a:t>
            </a:r>
            <a:r>
              <a:rPr lang="ru-RU" sz="2000">
                <a:latin typeface="Cambria" pitchFamily="18" charset="0"/>
              </a:rPr>
              <a:t>– </a:t>
            </a:r>
            <a:r>
              <a:rPr lang="ru-RU" sz="2000" i="1" u="sng">
                <a:latin typeface="Cambria" pitchFamily="18" charset="0"/>
              </a:rPr>
              <a:t>Республика</a:t>
            </a:r>
            <a:r>
              <a:rPr lang="ru-RU" sz="2000">
                <a:latin typeface="Cambria" pitchFamily="18" charset="0"/>
              </a:rPr>
              <a:t> имеет свою </a:t>
            </a:r>
            <a:r>
              <a:rPr lang="ru-RU" sz="2000" u="sng">
                <a:latin typeface="Cambria" pitchFamily="18" charset="0"/>
              </a:rPr>
              <a:t>конституцию и законодательство</a:t>
            </a:r>
            <a:r>
              <a:rPr lang="ru-RU" sz="2000">
                <a:latin typeface="Cambria" pitchFamily="18" charset="0"/>
              </a:rPr>
              <a:t>. </a:t>
            </a:r>
            <a:r>
              <a:rPr lang="ru-RU" sz="2000" i="1" u="sng">
                <a:latin typeface="Cambria" pitchFamily="18" charset="0"/>
              </a:rPr>
              <a:t>Край, область, город федерального значения, автономная область, автономный округ </a:t>
            </a:r>
            <a:r>
              <a:rPr lang="ru-RU" sz="2000">
                <a:latin typeface="Cambria" pitchFamily="18" charset="0"/>
              </a:rPr>
              <a:t>имеет свой </a:t>
            </a:r>
            <a:r>
              <a:rPr lang="ru-RU" sz="2000" i="1" u="sng">
                <a:latin typeface="Cambria" pitchFamily="18" charset="0"/>
              </a:rPr>
              <a:t>устав и законодательство.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User\Мои документы\Мои рисунки\calend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072063"/>
            <a:ext cx="19446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2" name="TextBox 2"/>
          <p:cNvSpPr txBox="1">
            <a:spLocks noChangeArrowheads="1"/>
          </p:cNvSpPr>
          <p:nvPr/>
        </p:nvSpPr>
        <p:spPr bwMode="auto">
          <a:xfrm>
            <a:off x="428625" y="428625"/>
            <a:ext cx="835818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    Слово «ПАТРИОТ» заимствовано из греческого языка. Так древние греки называли </a:t>
            </a:r>
            <a:r>
              <a:rPr lang="ru-RU" sz="2000" i="1" u="sng">
                <a:latin typeface="Cambria" pitchFamily="18" charset="0"/>
              </a:rPr>
              <a:t>земляков</a:t>
            </a:r>
            <a:r>
              <a:rPr lang="ru-RU" sz="2000">
                <a:latin typeface="Cambria" pitchFamily="18" charset="0"/>
              </a:rPr>
              <a:t>.</a:t>
            </a:r>
          </a:p>
          <a:p>
            <a:r>
              <a:rPr lang="ru-RU" sz="2000">
                <a:latin typeface="Cambria" pitchFamily="18" charset="0"/>
              </a:rPr>
              <a:t>    Слово «Патриот» отражает связь между человеком и местом его рождения. Место рождения именуют по-разному: РОДИНА, </a:t>
            </a:r>
            <a:r>
              <a:rPr lang="ru-RU" sz="2000" u="sng">
                <a:latin typeface="Cambria" pitchFamily="18" charset="0"/>
              </a:rPr>
              <a:t>ОТЧИЗНА, ОТЕЧЕСТВО</a:t>
            </a:r>
            <a:r>
              <a:rPr lang="ru-RU" sz="2000">
                <a:latin typeface="Cambria" pitchFamily="18" charset="0"/>
              </a:rPr>
              <a:t>.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42938" y="2357438"/>
            <a:ext cx="778668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>
                <a:latin typeface="Cambria" pitchFamily="18" charset="0"/>
              </a:rPr>
              <a:t>Что значит быть патриотом?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1500" y="3357563"/>
            <a:ext cx="5786438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Ответ:</a:t>
            </a:r>
          </a:p>
          <a:p>
            <a:r>
              <a:rPr lang="ru-RU" sz="2000">
                <a:latin typeface="Cambria" pitchFamily="18" charset="0"/>
              </a:rPr>
              <a:t>    Это человек , любящий свое Отечество, преданный своему народу, готовый на жертвы и совершающий подвиги во имя интересов своей Родины.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Box 1"/>
          <p:cNvSpPr txBox="1">
            <a:spLocks noChangeArrowheads="1"/>
          </p:cNvSpPr>
          <p:nvPr/>
        </p:nvSpPr>
        <p:spPr bwMode="auto">
          <a:xfrm>
            <a:off x="2071688" y="357188"/>
            <a:ext cx="56435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>
                <a:latin typeface="Cambria" pitchFamily="18" charset="0"/>
              </a:rPr>
              <a:t>Итог урока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71500" y="1285875"/>
            <a:ext cx="7072313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Cambria" pitchFamily="18" charset="0"/>
              </a:rPr>
              <a:t>Рефлексия:</a:t>
            </a:r>
          </a:p>
          <a:p>
            <a:endParaRPr lang="ru-RU" sz="2000">
              <a:latin typeface="Cambria" pitchFamily="18" charset="0"/>
            </a:endParaRPr>
          </a:p>
          <a:p>
            <a:r>
              <a:rPr lang="ru-RU" sz="2000">
                <a:latin typeface="Cambria" pitchFamily="18" charset="0"/>
              </a:rPr>
              <a:t>Я знал(ла)………………………………………………</a:t>
            </a:r>
          </a:p>
          <a:p>
            <a:r>
              <a:rPr lang="ru-RU" sz="2000">
                <a:latin typeface="Cambria" pitchFamily="18" charset="0"/>
              </a:rPr>
              <a:t>Я запомнил(ла)………………………………………</a:t>
            </a:r>
          </a:p>
          <a:p>
            <a:r>
              <a:rPr lang="ru-RU" sz="2000">
                <a:latin typeface="Cambria" pitchFamily="18" charset="0"/>
              </a:rPr>
              <a:t>Я смог(ла)………………………………………………</a:t>
            </a:r>
          </a:p>
        </p:txBody>
      </p:sp>
      <p:pic>
        <p:nvPicPr>
          <p:cNvPr id="21507" name="Picture 2" descr="C:\Documents and Settings\User\Мои документы\Мои рисунки\calend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0875" y="5072063"/>
            <a:ext cx="1944688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94</TotalTime>
  <Words>299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Calibri</vt:lpstr>
      <vt:lpstr>Cambria</vt:lpstr>
      <vt:lpstr>Wingdings 2</vt:lpstr>
      <vt:lpstr>Perpetua</vt:lpstr>
      <vt:lpstr>Справедливость</vt:lpstr>
      <vt:lpstr>Справедливость</vt:lpstr>
      <vt:lpstr>Справедливость</vt:lpstr>
      <vt:lpstr>Справедливость</vt:lpstr>
      <vt:lpstr>Справедливость</vt:lpstr>
      <vt:lpstr>Обществознание 6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Обществознание 6 класс</dc:title>
  <dc:creator>User</dc:creator>
  <cp:lastModifiedBy>тест</cp:lastModifiedBy>
  <cp:revision>11</cp:revision>
  <dcterms:created xsi:type="dcterms:W3CDTF">2013-04-08T19:55:11Z</dcterms:created>
  <dcterms:modified xsi:type="dcterms:W3CDTF">2015-06-03T04:19:36Z</dcterms:modified>
</cp:coreProperties>
</file>